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605" autoAdjust="0"/>
  </p:normalViewPr>
  <p:slideViewPr>
    <p:cSldViewPr snapToGrid="0" snapToObjects="1">
      <p:cViewPr varScale="1">
        <p:scale>
          <a:sx n="83" d="100"/>
          <a:sy n="83" d="100"/>
        </p:scale>
        <p:origin x="-110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114957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internetcensus2012.bitbucket.org/images/geovideo.gif" TargetMode="External"/><Relationship Id="rId4" Type="http://schemas.openxmlformats.org/officeDocument/2006/relationships/hyperlink" Target="http://internetcensus2012.bitbucket.org/paper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Relationship Id="rId3" Type="http://schemas.openxmlformats.org/officeDocument/2006/relationships/hyperlink" Target="http://www.biography.com/people/grace-hopper-21406809" TargetMode="Externa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" sz="1800" b="0" i="0" u="sng" strike="noStrike" cap="none">
                <a:solidFill>
                  <a:schemeClr val="hlink"/>
                </a:solidFill>
                <a:hlinkClick r:id="rId3"/>
              </a:rPr>
              <a:t>http://internetcensus2012.bitbucket.org/images/geovideo.gif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http://internetcensus2012.bitbucket.org/paper.html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 b="0" i="0" u="none" strike="noStrike" cap="none"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" sz="1800" b="0" i="0" u="none" strike="noStrike" cap="none"/>
              <a:t>Sir Tim Berners-Lee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" sz="1800" b="0" i="0" u="none" strike="noStrike" cap="none"/>
              <a:t>Sir Tim Berners-Lee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" sz="1800" b="0" i="0" u="none" strike="noStrike" cap="none"/>
              <a:t>He tweeted “This is for everyone” at the London Summer Olympics in 2012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1" rtl="0">
              <a:spcBef>
                <a:spcPts val="0"/>
              </a:spcBef>
              <a:buNone/>
            </a:pPr>
            <a:endParaRPr/>
          </a:p>
          <a:p>
            <a:pPr lvl="2" rtl="0">
              <a:spcBef>
                <a:spcPts val="0"/>
              </a:spcBef>
              <a:buNone/>
            </a:pPr>
            <a:endParaRPr/>
          </a:p>
          <a:p>
            <a:pPr lvl="3" rtl="0">
              <a:spcBef>
                <a:spcPts val="0"/>
              </a:spcBef>
              <a:buNone/>
            </a:pPr>
            <a:endParaRPr/>
          </a:p>
          <a:p>
            <a:pPr lvl="4" rtl="0">
              <a:spcBef>
                <a:spcPts val="0"/>
              </a:spcBef>
              <a:buNone/>
            </a:pPr>
            <a:endParaRPr/>
          </a:p>
          <a:p>
            <a:pPr lvl="5" rtl="0">
              <a:spcBef>
                <a:spcPts val="0"/>
              </a:spcBef>
              <a:buNone/>
            </a:pPr>
            <a:endParaRPr/>
          </a:p>
          <a:p>
            <a:pPr lvl="6" rtl="0">
              <a:spcBef>
                <a:spcPts val="0"/>
              </a:spcBef>
              <a:buNone/>
            </a:pPr>
            <a:endParaRPr/>
          </a:p>
          <a:p>
            <a:pPr lvl="7" rtl="0">
              <a:spcBef>
                <a:spcPts val="0"/>
              </a:spcBef>
              <a:buNone/>
            </a:pPr>
            <a:endParaRPr/>
          </a:p>
          <a:p>
            <a:pPr lvl="8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1" rtl="0">
              <a:spcBef>
                <a:spcPts val="0"/>
              </a:spcBef>
              <a:buNone/>
            </a:pPr>
            <a:endParaRPr/>
          </a:p>
          <a:p>
            <a:pPr lvl="2" rtl="0">
              <a:spcBef>
                <a:spcPts val="0"/>
              </a:spcBef>
              <a:buNone/>
            </a:pPr>
            <a:endParaRPr/>
          </a:p>
          <a:p>
            <a:pPr lvl="3" rtl="0">
              <a:spcBef>
                <a:spcPts val="0"/>
              </a:spcBef>
              <a:buNone/>
            </a:pPr>
            <a:endParaRPr/>
          </a:p>
          <a:p>
            <a:pPr lvl="4" rtl="0">
              <a:spcBef>
                <a:spcPts val="0"/>
              </a:spcBef>
              <a:buNone/>
            </a:pPr>
            <a:endParaRPr/>
          </a:p>
          <a:p>
            <a:pPr lvl="5" rtl="0">
              <a:spcBef>
                <a:spcPts val="0"/>
              </a:spcBef>
              <a:buNone/>
            </a:pPr>
            <a:endParaRPr/>
          </a:p>
          <a:p>
            <a:pPr lvl="6" rtl="0">
              <a:spcBef>
                <a:spcPts val="0"/>
              </a:spcBef>
              <a:buNone/>
            </a:pPr>
            <a:endParaRPr/>
          </a:p>
          <a:p>
            <a:pPr lvl="7" rtl="0">
              <a:spcBef>
                <a:spcPts val="0"/>
              </a:spcBef>
              <a:buNone/>
            </a:pPr>
            <a:endParaRPr/>
          </a:p>
          <a:p>
            <a:pPr lvl="8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http://www.biography.com/people/grace-hopper-21406809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1" rtl="0">
              <a:spcBef>
                <a:spcPts val="0"/>
              </a:spcBef>
              <a:buNone/>
            </a:pPr>
            <a:endParaRPr/>
          </a:p>
          <a:p>
            <a:pPr lvl="2" rtl="0">
              <a:spcBef>
                <a:spcPts val="0"/>
              </a:spcBef>
              <a:buNone/>
            </a:pPr>
            <a:endParaRPr/>
          </a:p>
          <a:p>
            <a:pPr lvl="3" rtl="0">
              <a:spcBef>
                <a:spcPts val="0"/>
              </a:spcBef>
              <a:buNone/>
            </a:pPr>
            <a:endParaRPr/>
          </a:p>
          <a:p>
            <a:pPr lvl="4" rtl="0">
              <a:spcBef>
                <a:spcPts val="0"/>
              </a:spcBef>
              <a:buNone/>
            </a:pPr>
            <a:endParaRPr/>
          </a:p>
          <a:p>
            <a:pPr lvl="5" rtl="0">
              <a:spcBef>
                <a:spcPts val="0"/>
              </a:spcBef>
              <a:buNone/>
            </a:pPr>
            <a:endParaRPr/>
          </a:p>
          <a:p>
            <a:pPr lvl="6" rtl="0">
              <a:spcBef>
                <a:spcPts val="0"/>
              </a:spcBef>
              <a:buNone/>
            </a:pPr>
            <a:endParaRPr/>
          </a:p>
          <a:p>
            <a:pPr lvl="7" rtl="0">
              <a:spcBef>
                <a:spcPts val="0"/>
              </a:spcBef>
              <a:buNone/>
            </a:pPr>
            <a:endParaRPr/>
          </a:p>
          <a:p>
            <a:pPr lvl="8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1" rtl="0">
              <a:spcBef>
                <a:spcPts val="0"/>
              </a:spcBef>
              <a:buNone/>
            </a:pPr>
            <a:endParaRPr/>
          </a:p>
          <a:p>
            <a:pPr lvl="2" rtl="0">
              <a:spcBef>
                <a:spcPts val="0"/>
              </a:spcBef>
              <a:buNone/>
            </a:pPr>
            <a:endParaRPr/>
          </a:p>
          <a:p>
            <a:pPr lvl="3" rtl="0">
              <a:spcBef>
                <a:spcPts val="0"/>
              </a:spcBef>
              <a:buNone/>
            </a:pPr>
            <a:endParaRPr/>
          </a:p>
          <a:p>
            <a:pPr lvl="4" rtl="0">
              <a:spcBef>
                <a:spcPts val="0"/>
              </a:spcBef>
              <a:buNone/>
            </a:pPr>
            <a:endParaRPr/>
          </a:p>
          <a:p>
            <a:pPr lvl="5" rtl="0">
              <a:spcBef>
                <a:spcPts val="0"/>
              </a:spcBef>
              <a:buNone/>
            </a:pPr>
            <a:endParaRPr/>
          </a:p>
          <a:p>
            <a:pPr lvl="6" rtl="0">
              <a:spcBef>
                <a:spcPts val="0"/>
              </a:spcBef>
              <a:buNone/>
            </a:pPr>
            <a:endParaRPr/>
          </a:p>
          <a:p>
            <a:pPr lvl="7" rtl="0">
              <a:spcBef>
                <a:spcPts val="0"/>
              </a:spcBef>
              <a:buNone/>
            </a:pPr>
            <a:endParaRPr/>
          </a:p>
          <a:p>
            <a:pPr lvl="8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1" rtl="0">
              <a:spcBef>
                <a:spcPts val="0"/>
              </a:spcBef>
              <a:buNone/>
            </a:pPr>
            <a:endParaRPr/>
          </a:p>
          <a:p>
            <a:pPr lvl="2" rtl="0">
              <a:spcBef>
                <a:spcPts val="0"/>
              </a:spcBef>
              <a:buNone/>
            </a:pPr>
            <a:endParaRPr/>
          </a:p>
          <a:p>
            <a:pPr lvl="3" rtl="0">
              <a:spcBef>
                <a:spcPts val="0"/>
              </a:spcBef>
              <a:buNone/>
            </a:pPr>
            <a:endParaRPr/>
          </a:p>
          <a:p>
            <a:pPr lvl="4" rtl="0">
              <a:spcBef>
                <a:spcPts val="0"/>
              </a:spcBef>
              <a:buNone/>
            </a:pPr>
            <a:endParaRPr/>
          </a:p>
          <a:p>
            <a:pPr lvl="5" rtl="0">
              <a:spcBef>
                <a:spcPts val="0"/>
              </a:spcBef>
              <a:buNone/>
            </a:pPr>
            <a:endParaRPr/>
          </a:p>
          <a:p>
            <a:pPr lvl="6" rtl="0">
              <a:spcBef>
                <a:spcPts val="0"/>
              </a:spcBef>
              <a:buNone/>
            </a:pPr>
            <a:endParaRPr/>
          </a:p>
          <a:p>
            <a:pPr lvl="7" rtl="0">
              <a:spcBef>
                <a:spcPts val="0"/>
              </a:spcBef>
              <a:buNone/>
            </a:pPr>
            <a:endParaRPr/>
          </a:p>
          <a:p>
            <a:pPr lvl="8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1" rtl="0">
              <a:spcBef>
                <a:spcPts val="0"/>
              </a:spcBef>
              <a:buNone/>
            </a:pPr>
            <a:endParaRPr/>
          </a:p>
          <a:p>
            <a:pPr lvl="2" rtl="0">
              <a:spcBef>
                <a:spcPts val="0"/>
              </a:spcBef>
              <a:buNone/>
            </a:pPr>
            <a:endParaRPr/>
          </a:p>
          <a:p>
            <a:pPr lvl="3" rtl="0">
              <a:spcBef>
                <a:spcPts val="0"/>
              </a:spcBef>
              <a:buNone/>
            </a:pPr>
            <a:endParaRPr/>
          </a:p>
          <a:p>
            <a:pPr lvl="4" rtl="0">
              <a:spcBef>
                <a:spcPts val="0"/>
              </a:spcBef>
              <a:buNone/>
            </a:pPr>
            <a:endParaRPr/>
          </a:p>
          <a:p>
            <a:pPr lvl="5" rtl="0">
              <a:spcBef>
                <a:spcPts val="0"/>
              </a:spcBef>
              <a:buNone/>
            </a:pPr>
            <a:endParaRPr/>
          </a:p>
          <a:p>
            <a:pPr lvl="6" rtl="0">
              <a:spcBef>
                <a:spcPts val="0"/>
              </a:spcBef>
              <a:buNone/>
            </a:pPr>
            <a:endParaRPr/>
          </a:p>
          <a:p>
            <a:pPr lvl="7" rtl="0">
              <a:spcBef>
                <a:spcPts val="0"/>
              </a:spcBef>
              <a:buNone/>
            </a:pPr>
            <a:endParaRPr/>
          </a:p>
          <a:p>
            <a:pPr lvl="8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b="1">
                <a:solidFill>
                  <a:srgbClr val="6A6A6A"/>
                </a:solidFill>
                <a:highlight>
                  <a:srgbClr val="FFFFFF"/>
                </a:highlight>
              </a:rPr>
              <a:t>4.72 billion indexed pages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b="0" i="0" u="none" strike="noStrike" cap="none"/>
              <a:t>opte.org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b="0" i="0" u="none" strike="noStrike" cap="none"/>
              <a:t>This is from 20</a:t>
            </a:r>
            <a:r>
              <a:rPr lang="en" sz="1200"/>
              <a:t>1</a:t>
            </a:r>
            <a:r>
              <a:rPr lang="en" sz="1200" b="0" i="0" u="none" strike="noStrike" cap="none"/>
              <a:t>5.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b="0" i="0" u="none" strike="noStrike" cap="none"/>
              <a:t>“from every single one of these pages you can navigate to any other in 19 clicks or less.”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b="0" i="0" u="none" strike="noStrike" cap="none"/>
              <a:t>http://mashable.com/2013/02/18/19-clicks-internet/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b="0" i="0" u="none" strike="noStrike" cap="none"/>
              <a:t>http://www.worldwidewebsize.com/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1" rtl="0">
              <a:spcBef>
                <a:spcPts val="0"/>
              </a:spcBef>
              <a:buNone/>
            </a:pPr>
            <a:endParaRPr/>
          </a:p>
          <a:p>
            <a:pPr lvl="2" rtl="0">
              <a:spcBef>
                <a:spcPts val="0"/>
              </a:spcBef>
              <a:buNone/>
            </a:pPr>
            <a:endParaRPr/>
          </a:p>
          <a:p>
            <a:pPr lvl="3" rtl="0">
              <a:spcBef>
                <a:spcPts val="0"/>
              </a:spcBef>
              <a:buNone/>
            </a:pPr>
            <a:endParaRPr/>
          </a:p>
          <a:p>
            <a:pPr lvl="4" rtl="0">
              <a:spcBef>
                <a:spcPts val="0"/>
              </a:spcBef>
              <a:buNone/>
            </a:pPr>
            <a:endParaRPr/>
          </a:p>
          <a:p>
            <a:pPr lvl="5" rtl="0">
              <a:spcBef>
                <a:spcPts val="0"/>
              </a:spcBef>
              <a:buNone/>
            </a:pPr>
            <a:endParaRPr/>
          </a:p>
          <a:p>
            <a:pPr lvl="6" rtl="0">
              <a:spcBef>
                <a:spcPts val="0"/>
              </a:spcBef>
              <a:buNone/>
            </a:pPr>
            <a:endParaRPr/>
          </a:p>
          <a:p>
            <a:pPr lvl="7" rtl="0">
              <a:spcBef>
                <a:spcPts val="0"/>
              </a:spcBef>
              <a:buNone/>
            </a:pPr>
            <a:endParaRPr/>
          </a:p>
          <a:p>
            <a:pPr lvl="8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1" rtl="0">
              <a:spcBef>
                <a:spcPts val="0"/>
              </a:spcBef>
              <a:buNone/>
            </a:pPr>
            <a:endParaRPr/>
          </a:p>
          <a:p>
            <a:pPr lvl="2" rtl="0">
              <a:spcBef>
                <a:spcPts val="0"/>
              </a:spcBef>
              <a:buNone/>
            </a:pPr>
            <a:endParaRPr/>
          </a:p>
          <a:p>
            <a:pPr lvl="3" rtl="0">
              <a:spcBef>
                <a:spcPts val="0"/>
              </a:spcBef>
              <a:buNone/>
            </a:pPr>
            <a:endParaRPr/>
          </a:p>
          <a:p>
            <a:pPr lvl="4" rtl="0">
              <a:spcBef>
                <a:spcPts val="0"/>
              </a:spcBef>
              <a:buNone/>
            </a:pPr>
            <a:endParaRPr/>
          </a:p>
          <a:p>
            <a:pPr lvl="5" rtl="0">
              <a:spcBef>
                <a:spcPts val="0"/>
              </a:spcBef>
              <a:buNone/>
            </a:pPr>
            <a:endParaRPr/>
          </a:p>
          <a:p>
            <a:pPr lvl="6" rtl="0">
              <a:spcBef>
                <a:spcPts val="0"/>
              </a:spcBef>
              <a:buNone/>
            </a:pPr>
            <a:endParaRPr/>
          </a:p>
          <a:p>
            <a:pPr lvl="7" rtl="0">
              <a:spcBef>
                <a:spcPts val="0"/>
              </a:spcBef>
              <a:buNone/>
            </a:pPr>
            <a:endParaRPr/>
          </a:p>
          <a:p>
            <a:pPr lvl="8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" sz="1800" b="0" i="0" u="none" strike="noStrike" cap="none"/>
              <a:t>Google with </a:t>
            </a:r>
            <a:r>
              <a:rPr lang="en" sz="1800"/>
              <a:t>1.17</a:t>
            </a:r>
            <a:r>
              <a:rPr lang="en" sz="1800" b="0" i="0" u="none" strike="noStrike" cap="none"/>
              <a:t> </a:t>
            </a:r>
            <a:r>
              <a:rPr lang="en" sz="1800"/>
              <a:t>b</a:t>
            </a:r>
            <a:r>
              <a:rPr lang="en" sz="1800" b="0" i="0" u="none" strike="noStrike" cap="none"/>
              <a:t>illion unique monthly visitors.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" sz="1800" b="0" i="0" u="none" strike="noStrike" cap="none"/>
              <a:t>Google with </a:t>
            </a:r>
            <a:r>
              <a:rPr lang="en" sz="1800"/>
              <a:t>1.17</a:t>
            </a:r>
            <a:r>
              <a:rPr lang="en" sz="1800" b="0" i="0" u="none" strike="noStrike" cap="none"/>
              <a:t> </a:t>
            </a:r>
            <a:r>
              <a:rPr lang="en" sz="1800"/>
              <a:t>b</a:t>
            </a:r>
            <a:r>
              <a:rPr lang="en" sz="1800" b="0" i="0" u="none" strike="noStrike" cap="none"/>
              <a:t>illion unique monthly visitors.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0" i="0" u="none" strike="noStrike" cap="none"/>
              <a:t>http://info.cern.ch/hypertext/WWW/TheProject.html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b="0" i="0" u="none" strike="noStrike" cap="none"/>
              <a:t>http://arstechnica.com/information-technology/2013/04/first-website-ever-goes-back-online-on-the-open-webs-20th-birthday/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b="0" i="0" u="none" strike="noStrike" cap="none"/>
              <a:t>The web has also changed quickly.. From the first website to what we have now.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Clr>
                <a:srgbClr val="000000"/>
              </a:buClr>
              <a:buSzPct val="91666"/>
              <a:buFont typeface="Arial"/>
              <a:buNone/>
            </a:pPr>
            <a:r>
              <a:rPr lang="en-US" sz="1200" smtClean="0">
                <a:solidFill>
                  <a:schemeClr val="dk1"/>
                </a:solidFill>
              </a:rPr>
              <a:t>Alternate options:</a:t>
            </a:r>
          </a:p>
          <a:p>
            <a:pPr lvl="0" rtl="0">
              <a:spcBef>
                <a:spcPts val="600"/>
              </a:spcBef>
              <a:buClr>
                <a:srgbClr val="000000"/>
              </a:buClr>
              <a:buSzPct val="91666"/>
              <a:buFont typeface="Arial"/>
              <a:buNone/>
            </a:pPr>
            <a:r>
              <a:rPr lang="en" sz="1200" smtClean="0">
                <a:solidFill>
                  <a:schemeClr val="dk1"/>
                </a:solidFill>
              </a:rPr>
              <a:t>IE </a:t>
            </a:r>
            <a:r>
              <a:rPr lang="en" sz="1200">
                <a:solidFill>
                  <a:schemeClr val="dk1"/>
                </a:solidFill>
              </a:rPr>
              <a:t>- drunk guy in the back making fried onion rings</a:t>
            </a:r>
          </a:p>
          <a:p>
            <a:pPr lvl="0" rtl="0">
              <a:spcBef>
                <a:spcPts val="600"/>
              </a:spcBef>
              <a:buClr>
                <a:srgbClr val="000000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Firefox - trained in cooking school, fancy meals</a:t>
            </a:r>
          </a:p>
          <a:p>
            <a:pPr lvl="0" rtl="0">
              <a:spcBef>
                <a:spcPts val="600"/>
              </a:spcBef>
              <a:buClr>
                <a:srgbClr val="000000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Chrome - celebrity chef - corporate sponsored, bells and whistles, still a little quirky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 dirty="0">
                <a:solidFill>
                  <a:schemeClr val="dk1"/>
                </a:solidFill>
              </a:rPr>
              <a:t>Safari - chef at the local diner or greasy spoon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0" i="0" u="none" strike="noStrike" cap="none"/>
              <a:t>Internet was originally for researchers to share data and information.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" sz="1800" b="0" i="0" u="none" strike="noStrike" cap="none"/>
              <a:t>submarinecablemap.com / Via healthintelligence.drupalgardens.com</a:t>
            </a:r>
          </a:p>
          <a:p>
            <a:pPr lvl="0" rtl="0">
              <a:spcBef>
                <a:spcPts val="0"/>
              </a:spcBef>
              <a:buNone/>
            </a:pPr>
            <a:endParaRPr sz="1800" b="0" i="0" u="none" strike="noStrike" cap="none"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b="0" i="0" u="none" strike="noStrike" cap="none"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b="0" i="0" u="none" strike="noStrike" cap="none"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lt1"/>
              </a:buClr>
              <a:buFont typeface="Calibri"/>
              <a:buChar char="•"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lt1"/>
              </a:buClr>
              <a:buFont typeface="Calibri"/>
              <a:buChar char="–"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lt1"/>
              </a:buClr>
              <a:buFont typeface="Calibri"/>
              <a:buChar char="•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lt1"/>
              </a:buClr>
              <a:buFont typeface="Calibri"/>
              <a:buChar char="–"/>
              <a:def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lt1"/>
              </a:buClr>
              <a:buFont typeface="Calibri"/>
              <a:buChar char="»"/>
              <a:def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lt1"/>
              </a:buClr>
              <a:buFont typeface="Calibri"/>
              <a:buChar char="•"/>
              <a:def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lt1"/>
              </a:buClr>
              <a:buFont typeface="Calibri"/>
              <a:buChar char="•"/>
              <a:def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lt1"/>
              </a:buClr>
              <a:buFont typeface="Calibri"/>
              <a:buChar char="•"/>
              <a:def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lt1"/>
              </a:buClr>
              <a:buFont typeface="Calibri"/>
              <a:buChar char="•"/>
              <a:def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2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3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0" marR="0" lvl="4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0" marR="0" lvl="5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0" marR="0" lvl="6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00400" marR="0" lvl="7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57600" marR="0" lvl="8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://www.warnerbros.com/archive/spacejam/movie/jam.htm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/>
        </p:nvSpPr>
        <p:spPr>
          <a:xfrm>
            <a:off x="533400" y="120187"/>
            <a:ext cx="6918000" cy="433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0" b="1">
                <a:solidFill>
                  <a:srgbClr val="434343"/>
                </a:solidFill>
              </a:rPr>
              <a:t>01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FFFFFF"/>
                </a:solidFill>
              </a:rPr>
              <a:t>How Does the </a:t>
            </a:r>
          </a:p>
          <a:p>
            <a:pPr lvl="0">
              <a:spcBef>
                <a:spcPts val="0"/>
              </a:spcBef>
              <a:buNone/>
            </a:pPr>
            <a:r>
              <a:rPr lang="en" sz="4800" b="1">
                <a:solidFill>
                  <a:srgbClr val="FFFFFF"/>
                </a:solidFill>
              </a:rPr>
              <a:t>Web Work?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I399 Web Development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53" y="337687"/>
            <a:ext cx="7952798" cy="447622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-119125" y="4620455"/>
            <a:ext cx="10865100" cy="44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43565" y="0"/>
            <a:ext cx="10865100" cy="44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8446825" y="337698"/>
            <a:ext cx="1184700" cy="447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-119125" y="333600"/>
            <a:ext cx="768899" cy="447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/>
        </p:nvSpPr>
        <p:spPr>
          <a:xfrm>
            <a:off x="0" y="1631156"/>
            <a:ext cx="9144000" cy="2024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 Black"/>
              <a:buNone/>
            </a:pPr>
            <a:r>
              <a:rPr lang="en" sz="3000">
                <a:solidFill>
                  <a:srgbClr val="F3F3F3"/>
                </a:solidFill>
              </a:rPr>
              <a:t>Q: </a:t>
            </a:r>
            <a:r>
              <a:rPr lang="en" sz="3000" b="0" i="0" u="none" strike="noStrike" cap="none">
                <a:solidFill>
                  <a:srgbClr val="F3F3F3"/>
                </a:solidFill>
              </a:rPr>
              <a:t>Who invented the world wide web?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6858000" cy="418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100" y="2145962"/>
            <a:ext cx="3571875" cy="1957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259475" y="2472350"/>
            <a:ext cx="7164600" cy="2842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</a:pPr>
            <a:endParaRPr sz="3600" b="0" i="0" u="none" strike="noStrike" cap="none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3600">
              <a:solidFill>
                <a:srgbClr val="FFFFFF"/>
              </a:solidFill>
            </a:endParaRPr>
          </a:p>
          <a:p>
            <a:pPr marL="0" marR="0" lvl="0" indent="0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Sir Tim Berners-Lee</a:t>
            </a:r>
          </a:p>
          <a:p>
            <a:pPr marL="0" marR="0" lvl="0" indent="0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3600">
                <a:solidFill>
                  <a:srgbClr val="FFFFFF"/>
                </a:solidFill>
              </a:rPr>
              <a:t/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Tweeted “This is for everyone.” </a:t>
            </a:r>
          </a:p>
          <a:p>
            <a:pPr marL="0" marR="0" lvl="0" indent="0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 the London Summer Olympics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</a:pPr>
            <a:endParaRPr sz="3600" b="0" i="0" u="none" strike="noStrike" cap="none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0" y="1631156"/>
            <a:ext cx="9144000" cy="2024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 Black"/>
              <a:buNone/>
            </a:pPr>
            <a:r>
              <a:rPr lang="en" sz="3000">
                <a:solidFill>
                  <a:srgbClr val="F3F3F3"/>
                </a:solidFill>
              </a:rPr>
              <a:t>Let’s look at changes in computing...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0"/>
            <a:ext cx="8572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214200" y="3252975"/>
            <a:ext cx="8229600" cy="531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Ada Lovelace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899" y="0"/>
            <a:ext cx="6756200" cy="44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457200" y="4330443"/>
            <a:ext cx="8229600" cy="531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‘Colossus’ electronic computer in 1946.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 descr="1st_computer_bu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663846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375" y="1906650"/>
            <a:ext cx="21717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6718175" y="1535675"/>
            <a:ext cx="2171700" cy="38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Admiral Grace Hopper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612" y="0"/>
            <a:ext cx="63571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17975" y="166387"/>
            <a:ext cx="8229600" cy="531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1970s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175" y="281971"/>
            <a:ext cx="6858001" cy="457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-58225" y="166387"/>
            <a:ext cx="8229600" cy="531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1984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57200" y="4345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Websites used to look like this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-58225" y="166387"/>
            <a:ext cx="8229600" cy="531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1990s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376" y="909924"/>
            <a:ext cx="6147774" cy="3951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1500275" y="586981"/>
            <a:ext cx="6671100" cy="29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http://www.warnerbros.com/archive/spacejam/movie/jam.htm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879" y="114300"/>
            <a:ext cx="6629400" cy="48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42" y="4012100"/>
            <a:ext cx="2178843" cy="1014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457200" y="4345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Websites used to look like this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-58225" y="166387"/>
            <a:ext cx="8229600" cy="531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2000s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475" y="239749"/>
            <a:ext cx="4600602" cy="30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125" y="857049"/>
            <a:ext cx="4090349" cy="266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0850" y="2091724"/>
            <a:ext cx="4239600" cy="27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5836600" y="3633281"/>
            <a:ext cx="2714100" cy="122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Youtube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Facebook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Wikipedia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551375" y="166387"/>
            <a:ext cx="8229600" cy="531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000000"/>
                </a:solidFill>
              </a:rPr>
              <a:t>1970s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9005"/>
            <a:ext cx="6857999" cy="512548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457200" y="273487"/>
            <a:ext cx="82296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FFFFFF"/>
                </a:solidFill>
                <a:highlight>
                  <a:srgbClr val="000000"/>
                </a:highlight>
              </a:rPr>
              <a:t>Responsive Web Design (RWD)</a:t>
            </a:r>
          </a:p>
          <a:p>
            <a:pPr lvl="0" rtl="0">
              <a:spcBef>
                <a:spcPts val="0"/>
              </a:spcBef>
              <a:buNone/>
            </a:pPr>
            <a:endParaRPr b="1">
              <a:solidFill>
                <a:srgbClr val="FFFF00"/>
              </a:solidFill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475175" y="-5062"/>
            <a:ext cx="8229600" cy="531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2010s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/>
        </p:nvSpPr>
        <p:spPr>
          <a:xfrm>
            <a:off x="0" y="1369219"/>
            <a:ext cx="9144000" cy="236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 Black"/>
              <a:buNone/>
            </a:pPr>
            <a:r>
              <a:rPr lang="en" sz="3000">
                <a:solidFill>
                  <a:srgbClr val="F3F3F3"/>
                </a:solidFill>
              </a:rPr>
              <a:t>Q: </a:t>
            </a:r>
            <a:r>
              <a:rPr lang="en" sz="3000" b="0" i="0" u="none" strike="noStrike" cap="none">
                <a:solidFill>
                  <a:srgbClr val="F3F3F3"/>
                </a:solidFill>
              </a:rPr>
              <a:t>What is the most popular 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 Black"/>
              <a:buNone/>
            </a:pPr>
            <a:r>
              <a:rPr lang="en" sz="3000" b="0" i="0" u="none" strike="noStrike" cap="none">
                <a:solidFill>
                  <a:srgbClr val="F3F3F3"/>
                </a:solidFill>
              </a:rPr>
              <a:t>website in the world?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/>
        </p:nvSpPr>
        <p:spPr>
          <a:xfrm>
            <a:off x="0" y="1483443"/>
            <a:ext cx="9144000" cy="333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</a:pPr>
            <a:endParaRPr sz="4500" b="0" i="0" u="none" strike="noStrike" cap="none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5400" b="1">
              <a:solidFill>
                <a:srgbClr val="F1C232"/>
              </a:solidFill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2400">
                <a:solidFill>
                  <a:srgbClr val="F1C232"/>
                </a:solidFill>
              </a:rPr>
              <a:t>Runners-up: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3150">
                <a:solidFill>
                  <a:srgbClr val="F1C232"/>
                </a:solidFill>
              </a:rPr>
              <a:t>YouTube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3150">
                <a:solidFill>
                  <a:srgbClr val="F1C232"/>
                </a:solidFill>
              </a:rPr>
              <a:t>Facebook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3150">
                <a:solidFill>
                  <a:srgbClr val="F1C232"/>
                </a:solidFill>
              </a:rPr>
              <a:t>Baidu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649" y="306712"/>
            <a:ext cx="6610706" cy="226638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747775" y="1273425"/>
            <a:ext cx="5729700" cy="225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" sz="2400" i="1">
                <a:solidFill>
                  <a:srgbClr val="FFFFFF"/>
                </a:solidFill>
              </a:rPr>
              <a:t>with 1.17 billion </a:t>
            </a:r>
          </a:p>
          <a:p>
            <a:pPr lvl="0" algn="ctr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" sz="2400" i="1">
                <a:solidFill>
                  <a:srgbClr val="FFFFFF"/>
                </a:solidFill>
              </a:rPr>
              <a:t>unique monthly visitors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0" y="2292323"/>
            <a:ext cx="9144000" cy="51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BFBFBF"/>
              </a:buClr>
              <a:buSzPct val="25000"/>
              <a:buFont typeface="Arial Black"/>
              <a:buNone/>
            </a:pPr>
            <a:r>
              <a:rPr lang="en" sz="3000">
                <a:solidFill>
                  <a:srgbClr val="F3F3F3"/>
                </a:solidFill>
              </a:rPr>
              <a:t>Alright, now for the important stuff. 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BFBFBF"/>
              </a:buClr>
              <a:buSzPct val="25000"/>
              <a:buFont typeface="Arial Black"/>
              <a:buNone/>
            </a:pPr>
            <a:r>
              <a:rPr lang="en" sz="3000">
                <a:solidFill>
                  <a:srgbClr val="F3F3F3"/>
                </a:solidFill>
              </a:rPr>
              <a:t>What happens behind the scenes 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BFBFBF"/>
              </a:buClr>
              <a:buSzPct val="25000"/>
              <a:buFont typeface="Arial Black"/>
              <a:buNone/>
            </a:pPr>
            <a:r>
              <a:rPr lang="en" sz="3000">
                <a:solidFill>
                  <a:srgbClr val="F3F3F3"/>
                </a:solidFill>
              </a:rPr>
              <a:t>when we look stuff up online?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475" y="0"/>
            <a:ext cx="68579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444820" y="3898072"/>
            <a:ext cx="82296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</a:rPr>
              <a:t>The web is a bar.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366525" y="3898068"/>
            <a:ext cx="8307900" cy="119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>
                <a:solidFill>
                  <a:srgbClr val="FFFF00"/>
                </a:solidFill>
              </a:rPr>
              <a:t>The web is a bar.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457200" y="434578"/>
            <a:ext cx="82296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A website is a beer.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You order a beer.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140" y="1463125"/>
            <a:ext cx="5324651" cy="35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37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457200" y="4093628"/>
            <a:ext cx="82296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The server brings your beer.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You enjoy the contents.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824900" y="2040881"/>
            <a:ext cx="7436400" cy="156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Well, maybe it’s a </a:t>
            </a:r>
            <a:r>
              <a:rPr lang="en" sz="3600" i="1">
                <a:solidFill>
                  <a:srgbClr val="FFFFFF"/>
                </a:solidFill>
              </a:rPr>
              <a:t>little</a:t>
            </a:r>
            <a:r>
              <a:rPr lang="en" sz="3600">
                <a:solidFill>
                  <a:srgbClr val="FFFFFF"/>
                </a:solidFill>
              </a:rPr>
              <a:t> more complex than that...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968" y="525402"/>
            <a:ext cx="1464523" cy="146452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417575" y="1989925"/>
            <a:ext cx="2884800" cy="56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Your order is like 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a </a:t>
            </a:r>
            <a:r>
              <a:rPr lang="en" sz="1800" b="1">
                <a:solidFill>
                  <a:schemeClr val="dk1"/>
                </a:solidFill>
              </a:rPr>
              <a:t>Web Page.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5823625" y="988211"/>
            <a:ext cx="2275200" cy="156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ordering pad is like </a:t>
            </a:r>
            <a:r>
              <a:rPr lang="en" sz="1800" b="1"/>
              <a:t>Hypertext Transfer Protocol (HTTP)</a:t>
            </a:r>
            <a:r>
              <a:rPr lang="en" sz="1800"/>
              <a:t> - an agreement between the internet and your browser.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533416" y="4363616"/>
            <a:ext cx="2788799" cy="5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Domain Name Server</a:t>
            </a:r>
            <a:r>
              <a:rPr lang="en" sz="1800"/>
              <a:t> (DNS) is like the menu</a:t>
            </a:r>
            <a:r>
              <a:rPr lang="en" sz="1800" b="1"/>
              <a:t>.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6351154" y="3791581"/>
            <a:ext cx="2275200" cy="10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</a:t>
            </a:r>
            <a:r>
              <a:rPr lang="en" sz="1800" b="1"/>
              <a:t>Browser</a:t>
            </a:r>
            <a:r>
              <a:rPr lang="en" sz="1800"/>
              <a:t> and the </a:t>
            </a:r>
            <a:r>
              <a:rPr lang="en" sz="1800" b="1"/>
              <a:t>Web Server </a:t>
            </a:r>
            <a:r>
              <a:rPr lang="en" sz="1800"/>
              <a:t>act as your server and the kitchen.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832" y="2442126"/>
            <a:ext cx="1966132" cy="3007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574" y="304987"/>
            <a:ext cx="2507793" cy="168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697" y="2882295"/>
            <a:ext cx="1966143" cy="1365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425" y="221359"/>
            <a:ext cx="6858001" cy="470078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0" y="50130"/>
            <a:ext cx="91440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August 1991, CERN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968" y="525402"/>
            <a:ext cx="1464523" cy="146452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417575" y="1989925"/>
            <a:ext cx="2884800" cy="56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Your order is like 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a </a:t>
            </a:r>
            <a:r>
              <a:rPr lang="en" sz="1800" b="1">
                <a:solidFill>
                  <a:schemeClr val="dk1"/>
                </a:solidFill>
              </a:rPr>
              <a:t>Web Page.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5823625" y="988211"/>
            <a:ext cx="2275200" cy="156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ordering pad is like </a:t>
            </a:r>
            <a:r>
              <a:rPr lang="en" sz="1800" b="1"/>
              <a:t>Hypertext Transfer Protocol (HTTP)</a:t>
            </a:r>
            <a:r>
              <a:rPr lang="en" sz="1800"/>
              <a:t> - an agreement between the internet and your browser.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533416" y="4363616"/>
            <a:ext cx="2788799" cy="5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Domain Name Server</a:t>
            </a:r>
            <a:r>
              <a:rPr lang="en" sz="1800">
                <a:solidFill>
                  <a:schemeClr val="dk1"/>
                </a:solidFill>
              </a:rPr>
              <a:t> (DNS) is like the menu</a:t>
            </a:r>
            <a:r>
              <a:rPr lang="en" sz="1800" b="1">
                <a:solidFill>
                  <a:schemeClr val="dk1"/>
                </a:solidFill>
              </a:rPr>
              <a:t>.</a:t>
            </a:r>
          </a:p>
          <a:p>
            <a:pPr lvl="0" algn="ctr" rtl="0">
              <a:spcBef>
                <a:spcPts val="0"/>
              </a:spcBef>
              <a:buNone/>
            </a:pPr>
            <a:endParaRPr sz="1800" b="1"/>
          </a:p>
        </p:txBody>
      </p:sp>
      <p:sp>
        <p:nvSpPr>
          <p:cNvPr id="277" name="Shape 277"/>
          <p:cNvSpPr txBox="1"/>
          <p:nvPr/>
        </p:nvSpPr>
        <p:spPr>
          <a:xfrm>
            <a:off x="6351154" y="3791581"/>
            <a:ext cx="2275200" cy="10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</a:t>
            </a:r>
            <a:r>
              <a:rPr lang="en" sz="1800" b="1"/>
              <a:t>Browser</a:t>
            </a:r>
            <a:r>
              <a:rPr lang="en" sz="1800"/>
              <a:t> and the </a:t>
            </a:r>
            <a:r>
              <a:rPr lang="en" sz="1800" b="1"/>
              <a:t>Web Server </a:t>
            </a:r>
            <a:r>
              <a:rPr lang="en" sz="1800"/>
              <a:t>act as your server and the kitchen.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832" y="2442126"/>
            <a:ext cx="1966132" cy="3007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574" y="304987"/>
            <a:ext cx="2507793" cy="168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697" y="2882295"/>
            <a:ext cx="1966143" cy="136503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 rot="-492271">
            <a:off x="483505" y="906975"/>
            <a:ext cx="4116128" cy="7014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highlight>
                  <a:srgbClr val="FFFF00"/>
                </a:highlight>
              </a:rPr>
              <a:t>THE WEB PAGE</a:t>
            </a:r>
            <a:br>
              <a:rPr lang="en" sz="3000" b="1">
                <a:highlight>
                  <a:srgbClr val="FFFF00"/>
                </a:highlight>
              </a:rPr>
            </a:br>
            <a:r>
              <a:rPr lang="en" sz="3000" b="1">
                <a:highlight>
                  <a:srgbClr val="FFFF00"/>
                </a:highlight>
              </a:rPr>
              <a:t>YOU’VE REQUESTED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968" y="525402"/>
            <a:ext cx="1464523" cy="146452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417575" y="1989925"/>
            <a:ext cx="2884800" cy="56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Your order is like 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a </a:t>
            </a:r>
            <a:r>
              <a:rPr lang="en" sz="1800" b="1">
                <a:solidFill>
                  <a:schemeClr val="dk1"/>
                </a:solidFill>
              </a:rPr>
              <a:t>Web Page.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5823625" y="988211"/>
            <a:ext cx="2275200" cy="156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ordering pad is like </a:t>
            </a:r>
            <a:r>
              <a:rPr lang="en" sz="1800" b="1"/>
              <a:t>Hypertext Transfer Protocol (HTTP)</a:t>
            </a:r>
            <a:r>
              <a:rPr lang="en" sz="1800"/>
              <a:t> - an agreement between the internet and your browser.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533416" y="4363616"/>
            <a:ext cx="2788799" cy="5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Domain Name Server</a:t>
            </a:r>
            <a:r>
              <a:rPr lang="en" sz="1800">
                <a:solidFill>
                  <a:schemeClr val="dk1"/>
                </a:solidFill>
              </a:rPr>
              <a:t> (DNS) is like the menu</a:t>
            </a:r>
            <a:r>
              <a:rPr lang="en" sz="1800" b="1">
                <a:solidFill>
                  <a:schemeClr val="dk1"/>
                </a:solidFill>
              </a:rPr>
              <a:t>.</a:t>
            </a:r>
          </a:p>
          <a:p>
            <a:pPr lvl="0" algn="ctr" rtl="0">
              <a:spcBef>
                <a:spcPts val="0"/>
              </a:spcBef>
              <a:buNone/>
            </a:pPr>
            <a:endParaRPr sz="1800" b="1"/>
          </a:p>
        </p:txBody>
      </p:sp>
      <p:sp>
        <p:nvSpPr>
          <p:cNvPr id="290" name="Shape 290"/>
          <p:cNvSpPr txBox="1"/>
          <p:nvPr/>
        </p:nvSpPr>
        <p:spPr>
          <a:xfrm>
            <a:off x="6351154" y="3791581"/>
            <a:ext cx="2275200" cy="10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</a:t>
            </a:r>
            <a:r>
              <a:rPr lang="en" sz="1800" b="1"/>
              <a:t>Browser</a:t>
            </a:r>
            <a:r>
              <a:rPr lang="en" sz="1800"/>
              <a:t> and the </a:t>
            </a:r>
            <a:r>
              <a:rPr lang="en" sz="1800" b="1"/>
              <a:t>Web Server </a:t>
            </a:r>
            <a:r>
              <a:rPr lang="en" sz="1800"/>
              <a:t>act as your server and the kitchen.</a:t>
            </a:r>
          </a:p>
        </p:txBody>
      </p:sp>
      <p:pic>
        <p:nvPicPr>
          <p:cNvPr id="291" name="Shape 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832" y="2442126"/>
            <a:ext cx="1966132" cy="3007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574" y="304987"/>
            <a:ext cx="2507793" cy="168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697" y="2882295"/>
            <a:ext cx="1966143" cy="136503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 rot="-492271">
            <a:off x="4170905" y="3347231"/>
            <a:ext cx="4116128" cy="7014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highlight>
                  <a:srgbClr val="FFFF00"/>
                </a:highlight>
              </a:rPr>
              <a:t>YOUR BROWSER AND THE WEB SERVER</a:t>
            </a:r>
          </a:p>
        </p:txBody>
      </p:sp>
      <p:sp>
        <p:nvSpPr>
          <p:cNvPr id="295" name="Shape 295"/>
          <p:cNvSpPr txBox="1"/>
          <p:nvPr/>
        </p:nvSpPr>
        <p:spPr>
          <a:xfrm rot="-492271">
            <a:off x="483505" y="906975"/>
            <a:ext cx="4116128" cy="7014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highlight>
                  <a:srgbClr val="FFFF00"/>
                </a:highlight>
              </a:rPr>
              <a:t>THE WEB PAGE</a:t>
            </a:r>
            <a:br>
              <a:rPr lang="en" sz="3000" b="1">
                <a:highlight>
                  <a:srgbClr val="FFFF00"/>
                </a:highlight>
              </a:rPr>
            </a:br>
            <a:r>
              <a:rPr lang="en" sz="3000" b="1">
                <a:highlight>
                  <a:srgbClr val="FFFF00"/>
                </a:highlight>
              </a:rPr>
              <a:t>YOU’VE REQUESTED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968" y="525402"/>
            <a:ext cx="1464523" cy="146452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/>
        </p:nvSpPr>
        <p:spPr>
          <a:xfrm>
            <a:off x="417575" y="1989925"/>
            <a:ext cx="2884800" cy="56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Your order is like 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a </a:t>
            </a:r>
            <a:r>
              <a:rPr lang="en" sz="1800" b="1">
                <a:solidFill>
                  <a:schemeClr val="dk1"/>
                </a:solidFill>
              </a:rPr>
              <a:t>Web Page.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5823625" y="988211"/>
            <a:ext cx="2275200" cy="156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ordering pad is like </a:t>
            </a:r>
            <a:r>
              <a:rPr lang="en" sz="1800" b="1"/>
              <a:t>Hypertext Transfer Protocol (HTTP)</a:t>
            </a:r>
            <a:r>
              <a:rPr lang="en" sz="1800"/>
              <a:t> - an agreement between the internet and your browser.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533416" y="4363616"/>
            <a:ext cx="2788799" cy="5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Domain Name Server</a:t>
            </a:r>
            <a:r>
              <a:rPr lang="en" sz="1800">
                <a:solidFill>
                  <a:schemeClr val="dk1"/>
                </a:solidFill>
              </a:rPr>
              <a:t> (DNS) is like the menu</a:t>
            </a:r>
            <a:r>
              <a:rPr lang="en" sz="1800" b="1">
                <a:solidFill>
                  <a:schemeClr val="dk1"/>
                </a:solidFill>
              </a:rPr>
              <a:t>.</a:t>
            </a:r>
          </a:p>
          <a:p>
            <a:pPr lvl="0" algn="ctr" rtl="0">
              <a:spcBef>
                <a:spcPts val="0"/>
              </a:spcBef>
              <a:buNone/>
            </a:pPr>
            <a:endParaRPr sz="1800" b="1"/>
          </a:p>
        </p:txBody>
      </p:sp>
      <p:sp>
        <p:nvSpPr>
          <p:cNvPr id="304" name="Shape 304"/>
          <p:cNvSpPr txBox="1"/>
          <p:nvPr/>
        </p:nvSpPr>
        <p:spPr>
          <a:xfrm>
            <a:off x="6351154" y="3791581"/>
            <a:ext cx="2275200" cy="10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</a:t>
            </a:r>
            <a:r>
              <a:rPr lang="en" sz="1800" b="1"/>
              <a:t>Browser</a:t>
            </a:r>
            <a:r>
              <a:rPr lang="en" sz="1800"/>
              <a:t> and the </a:t>
            </a:r>
            <a:r>
              <a:rPr lang="en" sz="1800" b="1"/>
              <a:t>Web Server </a:t>
            </a:r>
            <a:r>
              <a:rPr lang="en" sz="1800"/>
              <a:t>act as your server and the kitchen.</a:t>
            </a:r>
          </a:p>
        </p:txBody>
      </p:sp>
      <p:pic>
        <p:nvPicPr>
          <p:cNvPr id="305" name="Shape 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832" y="2442126"/>
            <a:ext cx="1966132" cy="3007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574" y="304987"/>
            <a:ext cx="2507793" cy="168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697" y="2882295"/>
            <a:ext cx="1966143" cy="136503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 rot="-492271">
            <a:off x="4170905" y="3347231"/>
            <a:ext cx="4116128" cy="7014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highlight>
                  <a:srgbClr val="FFFF00"/>
                </a:highlight>
              </a:rPr>
              <a:t>YOUR BROWSER AND THE WEB SERVER</a:t>
            </a:r>
          </a:p>
        </p:txBody>
      </p:sp>
      <p:sp>
        <p:nvSpPr>
          <p:cNvPr id="309" name="Shape 309"/>
          <p:cNvSpPr txBox="1"/>
          <p:nvPr/>
        </p:nvSpPr>
        <p:spPr>
          <a:xfrm rot="-492271">
            <a:off x="483505" y="906975"/>
            <a:ext cx="4116128" cy="7014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highlight>
                  <a:srgbClr val="FFFF00"/>
                </a:highlight>
              </a:rPr>
              <a:t>THE WEB PAGE</a:t>
            </a:r>
            <a:br>
              <a:rPr lang="en" sz="3000" b="1">
                <a:highlight>
                  <a:srgbClr val="FFFF00"/>
                </a:highlight>
              </a:rPr>
            </a:br>
            <a:r>
              <a:rPr lang="en" sz="3000" b="1">
                <a:highlight>
                  <a:srgbClr val="FFFF00"/>
                </a:highlight>
              </a:rPr>
              <a:t>YOU’VE REQUESTED</a:t>
            </a:r>
          </a:p>
        </p:txBody>
      </p:sp>
      <p:sp>
        <p:nvSpPr>
          <p:cNvPr id="310" name="Shape 310"/>
          <p:cNvSpPr txBox="1"/>
          <p:nvPr/>
        </p:nvSpPr>
        <p:spPr>
          <a:xfrm rot="-492271">
            <a:off x="214005" y="3347241"/>
            <a:ext cx="4116128" cy="7014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highlight>
                  <a:srgbClr val="FFFF00"/>
                </a:highlight>
              </a:rPr>
              <a:t>THE URL OF THE WEBSITE YOU REQUESTED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968" y="525402"/>
            <a:ext cx="1464523" cy="146452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417575" y="1989925"/>
            <a:ext cx="2884800" cy="56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Your order is like 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a </a:t>
            </a:r>
            <a:r>
              <a:rPr lang="en" sz="1800" b="1">
                <a:solidFill>
                  <a:schemeClr val="dk1"/>
                </a:solidFill>
              </a:rPr>
              <a:t>Web Page.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5823625" y="988211"/>
            <a:ext cx="2275200" cy="156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ordering pad is like </a:t>
            </a:r>
            <a:r>
              <a:rPr lang="en" sz="1800" b="1"/>
              <a:t>Hypertext Transfer Protocol (HTTP)</a:t>
            </a:r>
            <a:r>
              <a:rPr lang="en" sz="1800"/>
              <a:t> - an agreement between the internet and your browser.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533416" y="4363616"/>
            <a:ext cx="2788799" cy="5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Domain Name Server</a:t>
            </a:r>
            <a:r>
              <a:rPr lang="en" sz="1800">
                <a:solidFill>
                  <a:schemeClr val="dk1"/>
                </a:solidFill>
              </a:rPr>
              <a:t> (DNS) is like the menu</a:t>
            </a:r>
            <a:r>
              <a:rPr lang="en" sz="1800" b="1">
                <a:solidFill>
                  <a:schemeClr val="dk1"/>
                </a:solidFill>
              </a:rPr>
              <a:t>.</a:t>
            </a:r>
          </a:p>
          <a:p>
            <a:pPr lvl="0" algn="ctr" rtl="0">
              <a:spcBef>
                <a:spcPts val="0"/>
              </a:spcBef>
              <a:buNone/>
            </a:pPr>
            <a:endParaRPr sz="1800" b="1"/>
          </a:p>
        </p:txBody>
      </p:sp>
      <p:sp>
        <p:nvSpPr>
          <p:cNvPr id="319" name="Shape 319"/>
          <p:cNvSpPr txBox="1"/>
          <p:nvPr/>
        </p:nvSpPr>
        <p:spPr>
          <a:xfrm>
            <a:off x="6351154" y="3791581"/>
            <a:ext cx="2275200" cy="10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</a:t>
            </a:r>
            <a:r>
              <a:rPr lang="en" sz="1800" b="1"/>
              <a:t>Browser</a:t>
            </a:r>
            <a:r>
              <a:rPr lang="en" sz="1800"/>
              <a:t> and the </a:t>
            </a:r>
            <a:r>
              <a:rPr lang="en" sz="1800" b="1"/>
              <a:t>Web Server </a:t>
            </a:r>
            <a:r>
              <a:rPr lang="en" sz="1800"/>
              <a:t>act as your server and the kitchen.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832" y="2442126"/>
            <a:ext cx="1966132" cy="3007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574" y="304987"/>
            <a:ext cx="2507793" cy="168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697" y="2882295"/>
            <a:ext cx="1966143" cy="136503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/>
        </p:nvSpPr>
        <p:spPr>
          <a:xfrm rot="-492271">
            <a:off x="4170905" y="3347231"/>
            <a:ext cx="4116128" cy="7014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highlight>
                  <a:srgbClr val="FFFF00"/>
                </a:highlight>
              </a:rPr>
              <a:t>YOUR BROWSER AND THE WEB SERVER</a:t>
            </a:r>
          </a:p>
        </p:txBody>
      </p:sp>
      <p:sp>
        <p:nvSpPr>
          <p:cNvPr id="324" name="Shape 324"/>
          <p:cNvSpPr txBox="1"/>
          <p:nvPr/>
        </p:nvSpPr>
        <p:spPr>
          <a:xfrm rot="-492271">
            <a:off x="483505" y="906975"/>
            <a:ext cx="4116128" cy="7014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highlight>
                  <a:srgbClr val="FFFF00"/>
                </a:highlight>
              </a:rPr>
              <a:t>THE WEB PAGE</a:t>
            </a:r>
            <a:br>
              <a:rPr lang="en" sz="3000" b="1">
                <a:highlight>
                  <a:srgbClr val="FFFF00"/>
                </a:highlight>
              </a:rPr>
            </a:br>
            <a:r>
              <a:rPr lang="en" sz="3000" b="1">
                <a:highlight>
                  <a:srgbClr val="FFFF00"/>
                </a:highlight>
              </a:rPr>
              <a:t>YOU’VE REQUESTED</a:t>
            </a:r>
          </a:p>
        </p:txBody>
      </p:sp>
      <p:sp>
        <p:nvSpPr>
          <p:cNvPr id="325" name="Shape 325"/>
          <p:cNvSpPr txBox="1"/>
          <p:nvPr/>
        </p:nvSpPr>
        <p:spPr>
          <a:xfrm rot="-492271">
            <a:off x="214005" y="3347241"/>
            <a:ext cx="4116128" cy="7014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highlight>
                  <a:srgbClr val="FFFF00"/>
                </a:highlight>
              </a:rPr>
              <a:t>THE URL OF THE WEBSITE YOU REQUESTED</a:t>
            </a:r>
          </a:p>
        </p:txBody>
      </p:sp>
      <p:sp>
        <p:nvSpPr>
          <p:cNvPr id="326" name="Shape 326"/>
          <p:cNvSpPr txBox="1"/>
          <p:nvPr/>
        </p:nvSpPr>
        <p:spPr>
          <a:xfrm rot="-492271">
            <a:off x="4903155" y="587794"/>
            <a:ext cx="4116128" cy="7014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highlight>
                  <a:srgbClr val="FFFF00"/>
                </a:highlight>
              </a:rPr>
              <a:t>THE RULES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CC0000"/>
                </a:solidFill>
              </a:rPr>
              <a:t>HTTP (“the rules”)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162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The </a:t>
            </a:r>
            <a:r>
              <a:rPr lang="en" b="1">
                <a:solidFill>
                  <a:srgbClr val="000000"/>
                </a:solidFill>
              </a:rPr>
              <a:t>protocol</a:t>
            </a:r>
            <a:r>
              <a:rPr lang="en">
                <a:solidFill>
                  <a:srgbClr val="000000"/>
                </a:solidFill>
              </a:rPr>
              <a:t> (rules, manners) used to pass HTML around. It's the rules used by computers to pass each other information. It makes it so a Windows machine can talk to a Mac can talk to a Linux box.</a:t>
            </a:r>
            <a:r>
              <a:rPr lang="en" sz="2400">
                <a:solidFill>
                  <a:srgbClr val="000000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HTTP = </a:t>
            </a:r>
            <a:r>
              <a:rPr lang="en" sz="2400" i="1">
                <a:solidFill>
                  <a:srgbClr val="000000"/>
                </a:solidFill>
              </a:rPr>
              <a:t>HyperText Transfer Protocol = </a:t>
            </a:r>
            <a:r>
              <a:rPr lang="en" sz="2400" b="1">
                <a:solidFill>
                  <a:srgbClr val="000000"/>
                </a:solidFill>
              </a:rPr>
              <a:t>http://</a:t>
            </a:r>
            <a:r>
              <a:rPr lang="en" sz="2400">
                <a:solidFill>
                  <a:srgbClr val="000000"/>
                </a:solidFill>
              </a:rPr>
              <a:t>www...</a:t>
            </a:r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00" y="3010069"/>
            <a:ext cx="2954543" cy="196804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3711453" y="3057794"/>
            <a:ext cx="3602400" cy="1970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>
                <a:solidFill>
                  <a:srgbClr val="000000"/>
                </a:solidFill>
              </a:rPr>
              <a:t>This is like your server writing down “#42 with cheese.” It’s somewhat cryptic for you, but the kitchen knows what that means.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099" y="1715500"/>
            <a:ext cx="6582050" cy="34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CC0000"/>
                </a:solidFill>
              </a:rPr>
              <a:t>DNS (“the brand name”)</a:t>
            </a:r>
          </a:p>
        </p:txBody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147400" cy="202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DNS = </a:t>
            </a:r>
            <a:r>
              <a:rPr lang="en" sz="2400" i="1">
                <a:solidFill>
                  <a:srgbClr val="000000"/>
                </a:solidFill>
              </a:rPr>
              <a:t>Domain Name Server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This translates the IP address into an easy-recognizable URL for human use.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You don’t just want a webpage, you want a specific webpage. You don’t just want to order a beer from the menu, you want to order a specific beer and you call it by name.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URL</a:t>
            </a:r>
            <a:r>
              <a:rPr lang="en"/>
              <a:t>  = web addresses for humans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  URI / URL = </a:t>
            </a:r>
            <a:r>
              <a:rPr lang="en" sz="2400" i="1">
                <a:solidFill>
                  <a:srgbClr val="000000"/>
                </a:solidFill>
              </a:rPr>
              <a:t>Uniform Resource Identifier / Locator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6000" b="1">
                <a:solidFill>
                  <a:srgbClr val="000000"/>
                </a:solidFill>
              </a:rPr>
              <a:t>http://www.apple.com</a:t>
            </a:r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487" y="2823847"/>
            <a:ext cx="1753025" cy="21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CC0000"/>
                </a:solidFill>
              </a:rPr>
              <a:t>IP Address</a:t>
            </a:r>
          </a:p>
        </p:txBody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But computers really like numbers and are able to process them much more quickly than they can letters and human language.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CC0000"/>
                </a:solidFill>
                <a:highlight>
                  <a:srgbClr val="F6F6F6"/>
                </a:highlight>
              </a:rPr>
              <a:t>17.151.0.151 = apple.com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The </a:t>
            </a:r>
            <a:r>
              <a:rPr lang="en" sz="2400" b="1">
                <a:solidFill>
                  <a:srgbClr val="000000"/>
                </a:solidFill>
              </a:rPr>
              <a:t>Domain Name Server</a:t>
            </a:r>
            <a:r>
              <a:rPr lang="en" sz="2400">
                <a:solidFill>
                  <a:srgbClr val="000000"/>
                </a:solidFill>
              </a:rPr>
              <a:t>, then, is like a big address book. It keeps track of what numbers (physical address) go with what names (URL).</a:t>
            </a:r>
          </a:p>
          <a:p>
            <a:pPr lvl="0" algn="ctr" rtl="0">
              <a:spcBef>
                <a:spcPts val="0"/>
              </a:spcBef>
              <a:buNone/>
            </a:pPr>
            <a:endParaRPr sz="3600" b="1"/>
          </a:p>
          <a:p>
            <a:pPr lvl="0" algn="ctr" rtl="0">
              <a:spcBef>
                <a:spcPts val="0"/>
              </a:spcBef>
              <a:buNone/>
            </a:pPr>
            <a:r>
              <a:rPr lang="en" sz="6000" b="1"/>
              <a:t>http://17.149.160.10</a:t>
            </a:r>
            <a:r>
              <a:rPr lang="en" sz="6000" b="1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350" y="422204"/>
            <a:ext cx="4721301" cy="472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457200" y="663178"/>
            <a:ext cx="82296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Wait, what is Apple's IP address?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3718175" y="1694325"/>
            <a:ext cx="3199500" cy="25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0" b="1">
                <a:solidFill>
                  <a:srgbClr val="F1C232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4712" y="585239"/>
            <a:ext cx="2321718" cy="2321718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The Request / Response Cycle </a:t>
            </a:r>
          </a:p>
        </p:txBody>
      </p:sp>
      <p:pic>
        <p:nvPicPr>
          <p:cNvPr id="368" name="Shape 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1522" y="2241368"/>
            <a:ext cx="3129922" cy="31307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Shape 369"/>
          <p:cNvCxnSpPr/>
          <p:nvPr/>
        </p:nvCxnSpPr>
        <p:spPr>
          <a:xfrm flipH="1">
            <a:off x="2659823" y="2225424"/>
            <a:ext cx="2898000" cy="1108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0" name="Shape 370"/>
          <p:cNvCxnSpPr/>
          <p:nvPr/>
        </p:nvCxnSpPr>
        <p:spPr>
          <a:xfrm rot="10800000" flipH="1">
            <a:off x="2788790" y="2527487"/>
            <a:ext cx="2726100" cy="1043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1" name="Shape 371"/>
          <p:cNvSpPr txBox="1"/>
          <p:nvPr/>
        </p:nvSpPr>
        <p:spPr>
          <a:xfrm>
            <a:off x="466425" y="1529347"/>
            <a:ext cx="2209500" cy="137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Apple's Web Server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looks through folders in its website and finds the content requested, and returns it as HTML (if it is not already).</a:t>
            </a:r>
          </a:p>
        </p:txBody>
      </p:sp>
      <p:cxnSp>
        <p:nvCxnSpPr>
          <p:cNvPr id="372" name="Shape 372"/>
          <p:cNvCxnSpPr/>
          <p:nvPr/>
        </p:nvCxnSpPr>
        <p:spPr>
          <a:xfrm flipH="1">
            <a:off x="7824525" y="2831756"/>
            <a:ext cx="200700" cy="7209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3" name="Shape 373"/>
          <p:cNvCxnSpPr/>
          <p:nvPr/>
        </p:nvCxnSpPr>
        <p:spPr>
          <a:xfrm rot="10800000" flipH="1">
            <a:off x="8188475" y="2796206"/>
            <a:ext cx="215100" cy="796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4" name="Shape 374"/>
          <p:cNvSpPr txBox="1"/>
          <p:nvPr/>
        </p:nvSpPr>
        <p:spPr>
          <a:xfrm>
            <a:off x="5722619" y="2493636"/>
            <a:ext cx="1405800" cy="6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STEP 1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487275" y="1151205"/>
            <a:ext cx="1405800" cy="6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STEP 3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5702207" y="2826644"/>
            <a:ext cx="2209500" cy="137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Your computer asks for the IP address for www.apple.com.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3008403" y="1507976"/>
            <a:ext cx="2209500" cy="10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Your computer finds Apple's website using the IP address and puts in a request for the home page.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3007984" y="1151205"/>
            <a:ext cx="1405800" cy="6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STEP 2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5853225" y="796674"/>
            <a:ext cx="2209500" cy="63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Your computer in Indiana</a:t>
            </a:r>
          </a:p>
        </p:txBody>
      </p:sp>
      <p:pic>
        <p:nvPicPr>
          <p:cNvPr id="380" name="Shape 3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0700" y="3715575"/>
            <a:ext cx="1944657" cy="1458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/>
        </p:nvSpPr>
        <p:spPr>
          <a:xfrm>
            <a:off x="0" y="2292323"/>
            <a:ext cx="9144000" cy="51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BFBFBF"/>
              </a:buClr>
              <a:buSzPct val="25000"/>
              <a:buFont typeface="Arial Black"/>
              <a:buNone/>
            </a:pPr>
            <a:r>
              <a:rPr lang="en" sz="3000">
                <a:solidFill>
                  <a:srgbClr val="F3F3F3"/>
                </a:solidFill>
              </a:rPr>
              <a:t>What is the difference between 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BFBFBF"/>
              </a:buClr>
              <a:buSzPct val="25000"/>
              <a:buFont typeface="Arial Black"/>
              <a:buNone/>
            </a:pPr>
            <a:r>
              <a:rPr lang="en" sz="3000">
                <a:solidFill>
                  <a:srgbClr val="F3F3F3"/>
                </a:solidFill>
              </a:rPr>
              <a:t>the internet and the web?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Humor me, but now let’s think of </a:t>
            </a:r>
            <a:br>
              <a:rPr lang="en">
                <a:solidFill>
                  <a:srgbClr val="CC0000"/>
                </a:solidFill>
              </a:rPr>
            </a:br>
            <a:r>
              <a:rPr lang="en">
                <a:solidFill>
                  <a:srgbClr val="CC0000"/>
                </a:solidFill>
              </a:rPr>
              <a:t>a website as a hamburger.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87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955" y="1602665"/>
            <a:ext cx="3952875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3704762" y="822399"/>
            <a:ext cx="4982099" cy="135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b="1">
                <a:solidFill>
                  <a:srgbClr val="CC0000"/>
                </a:solidFill>
              </a:rPr>
              <a:t>HTML</a:t>
            </a:r>
            <a:r>
              <a:rPr lang="en">
                <a:solidFill>
                  <a:srgbClr val="CC0000"/>
                </a:solidFill>
              </a:rPr>
              <a:t> is like the </a:t>
            </a:r>
            <a:r>
              <a:rPr lang="en" i="1">
                <a:solidFill>
                  <a:srgbClr val="CC0000"/>
                </a:solidFill>
              </a:rPr>
              <a:t>bun</a:t>
            </a:r>
            <a:r>
              <a:rPr lang="en">
                <a:solidFill>
                  <a:srgbClr val="CC0000"/>
                </a:solidFill>
              </a:rPr>
              <a:t>. It provides structure. It holds all the other pieces together.</a:t>
            </a:r>
          </a:p>
        </p:txBody>
      </p:sp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300"/>
            <a:ext cx="2524273" cy="4888313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 txBox="1"/>
          <p:nvPr/>
        </p:nvSpPr>
        <p:spPr>
          <a:xfrm>
            <a:off x="4967564" y="2898456"/>
            <a:ext cx="3593100" cy="212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HTML contains and structures (but DOES NOT position) content. </a:t>
            </a:r>
            <a:r>
              <a:rPr lang="en" sz="2400" b="1" i="1"/>
              <a:t>The content is the</a:t>
            </a:r>
            <a:r>
              <a:rPr lang="en" sz="2400"/>
              <a:t> </a:t>
            </a:r>
            <a:r>
              <a:rPr lang="en" sz="2400" b="1" i="1"/>
              <a:t>meat</a:t>
            </a:r>
            <a:r>
              <a:rPr lang="en" sz="2400"/>
              <a:t>. Obviously.</a:t>
            </a:r>
          </a:p>
        </p:txBody>
      </p:sp>
      <p:cxnSp>
        <p:nvCxnSpPr>
          <p:cNvPr id="395" name="Shape 395"/>
          <p:cNvCxnSpPr/>
          <p:nvPr/>
        </p:nvCxnSpPr>
        <p:spPr>
          <a:xfrm rot="10800000">
            <a:off x="2318775" y="3583331"/>
            <a:ext cx="248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6" name="Shape 396"/>
          <p:cNvCxnSpPr/>
          <p:nvPr/>
        </p:nvCxnSpPr>
        <p:spPr>
          <a:xfrm rot="10800000">
            <a:off x="2385450" y="696825"/>
            <a:ext cx="1336200" cy="36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7" name="Shape 397"/>
          <p:cNvCxnSpPr/>
          <p:nvPr/>
        </p:nvCxnSpPr>
        <p:spPr>
          <a:xfrm flipH="1">
            <a:off x="2385625" y="1192825"/>
            <a:ext cx="1355100" cy="2986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3704762" y="500838"/>
            <a:ext cx="4982099" cy="231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b="1">
                <a:solidFill>
                  <a:srgbClr val="CC0000"/>
                </a:solidFill>
              </a:rPr>
              <a:t>CSS</a:t>
            </a:r>
            <a:r>
              <a:rPr lang="en">
                <a:solidFill>
                  <a:srgbClr val="CC0000"/>
                </a:solidFill>
              </a:rPr>
              <a:t> (Cascading Style Sheets) is what makes a web page pretty, special and </a:t>
            </a:r>
            <a:r>
              <a:rPr lang="en" i="1">
                <a:solidFill>
                  <a:srgbClr val="CC0000"/>
                </a:solidFill>
              </a:rPr>
              <a:t>stylish</a:t>
            </a:r>
            <a:r>
              <a:rPr lang="en">
                <a:solidFill>
                  <a:srgbClr val="CC0000"/>
                </a:solidFill>
              </a:rPr>
              <a:t>.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300"/>
            <a:ext cx="2524273" cy="488831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3704748" y="2888050"/>
            <a:ext cx="4587899" cy="212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CSS also sets the </a:t>
            </a:r>
            <a:r>
              <a:rPr lang="en" sz="3000" b="1"/>
              <a:t>positioning</a:t>
            </a:r>
            <a:r>
              <a:rPr lang="en" sz="3000"/>
              <a:t> of elements in a web page.</a:t>
            </a:r>
          </a:p>
        </p:txBody>
      </p:sp>
      <p:cxnSp>
        <p:nvCxnSpPr>
          <p:cNvPr id="405" name="Shape 405"/>
          <p:cNvCxnSpPr/>
          <p:nvPr/>
        </p:nvCxnSpPr>
        <p:spPr>
          <a:xfrm flipH="1">
            <a:off x="2280825" y="973350"/>
            <a:ext cx="1479000" cy="189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6" name="Shape 406"/>
          <p:cNvCxnSpPr/>
          <p:nvPr/>
        </p:nvCxnSpPr>
        <p:spPr>
          <a:xfrm flipH="1">
            <a:off x="2414250" y="820675"/>
            <a:ext cx="1307400" cy="28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7" name="Shape 407"/>
          <p:cNvCxnSpPr/>
          <p:nvPr/>
        </p:nvCxnSpPr>
        <p:spPr>
          <a:xfrm flipH="1">
            <a:off x="2375975" y="887475"/>
            <a:ext cx="1374300" cy="1021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3704750" y="500853"/>
            <a:ext cx="4982100" cy="300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000" b="1">
                <a:solidFill>
                  <a:srgbClr val="CC0000"/>
                </a:solidFill>
              </a:rPr>
              <a:t>Javascript</a:t>
            </a:r>
            <a:r>
              <a:rPr lang="en" sz="3000">
                <a:solidFill>
                  <a:srgbClr val="CC0000"/>
                </a:solidFill>
              </a:rPr>
              <a:t> allows elements to be manipulated even once they've been served.</a:t>
            </a:r>
          </a:p>
          <a:p>
            <a:pPr lvl="0" algn="l" rtl="0">
              <a:spcBef>
                <a:spcPts val="0"/>
              </a:spcBef>
              <a:buNone/>
            </a:pPr>
            <a:endParaRPr sz="2400"/>
          </a:p>
          <a:p>
            <a:pPr lvl="0" algn="l" rtl="0">
              <a:spcBef>
                <a:spcPts val="0"/>
              </a:spcBef>
              <a:buNone/>
            </a:pPr>
            <a:r>
              <a:rPr lang="en" sz="2400" i="1">
                <a:solidFill>
                  <a:srgbClr val="666666"/>
                </a:solidFill>
              </a:rPr>
              <a:t>It's like you taking the tomato and moving it above the lettuce and then rotating the pickles.</a:t>
            </a:r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300"/>
            <a:ext cx="2524273" cy="4888313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 txBox="1"/>
          <p:nvPr/>
        </p:nvSpPr>
        <p:spPr>
          <a:xfrm>
            <a:off x="3704750" y="3559425"/>
            <a:ext cx="4759500" cy="145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Slideshows, button rollovers and other interactive features are often done with JS.</a:t>
            </a:r>
          </a:p>
        </p:txBody>
      </p:sp>
      <p:sp>
        <p:nvSpPr>
          <p:cNvPr id="415" name="Shape 415"/>
          <p:cNvSpPr/>
          <p:nvPr/>
        </p:nvSpPr>
        <p:spPr>
          <a:xfrm rot="10800000">
            <a:off x="352561" y="1359231"/>
            <a:ext cx="563991" cy="752474"/>
          </a:xfrm>
          <a:custGeom>
            <a:avLst/>
            <a:gdLst/>
            <a:ahLst/>
            <a:cxnLst/>
            <a:rect l="0" t="0" r="0" b="0"/>
            <a:pathLst>
              <a:path w="15158" h="29745" extrusionOk="0">
                <a:moveTo>
                  <a:pt x="2361" y="0"/>
                </a:moveTo>
                <a:cubicBezTo>
                  <a:pt x="4485" y="2282"/>
                  <a:pt x="15502" y="8734"/>
                  <a:pt x="15109" y="13692"/>
                </a:cubicBezTo>
                <a:cubicBezTo>
                  <a:pt x="14715" y="18649"/>
                  <a:pt x="2518" y="27069"/>
                  <a:pt x="0" y="297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416" name="Shape 416"/>
          <p:cNvSpPr/>
          <p:nvPr/>
        </p:nvSpPr>
        <p:spPr>
          <a:xfrm>
            <a:off x="1597489" y="2100507"/>
            <a:ext cx="1315500" cy="952200"/>
          </a:xfrm>
          <a:prstGeom prst="arc">
            <a:avLst>
              <a:gd name="adj1" fmla="val 189051"/>
              <a:gd name="adj2" fmla="val 998232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676" y="234075"/>
            <a:ext cx="3264917" cy="49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3704762" y="822399"/>
            <a:ext cx="4982099" cy="135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b="1">
                <a:solidFill>
                  <a:srgbClr val="CC0000"/>
                </a:solidFill>
              </a:rPr>
              <a:t>Different browsers are kind of like different chefs.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3704750" y="1914440"/>
            <a:ext cx="4866600" cy="197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Given the same exact ingredients, the burger will still look and taste a little different depending on who prepares all the parts.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80999"/>
            <a:ext cx="6118999" cy="611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6195200" y="3537875"/>
            <a:ext cx="2996100" cy="118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b="1">
                <a:solidFill>
                  <a:srgbClr val="E69138"/>
                </a:solidFill>
              </a:rPr>
              <a:t>Safari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112" y="-11"/>
            <a:ext cx="6921782" cy="803267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4206275" y="552590"/>
            <a:ext cx="82296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b="1">
                <a:solidFill>
                  <a:srgbClr val="FFFF00"/>
                </a:solidFill>
              </a:rPr>
              <a:t>Firefox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Shape 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364" y="-14583"/>
            <a:ext cx="7757268" cy="5172656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744475" y="386500"/>
            <a:ext cx="76443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b="1">
                <a:solidFill>
                  <a:srgbClr val="6AA84F"/>
                </a:solidFill>
              </a:rPr>
              <a:t>Chrome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Shape 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779"/>
            <a:ext cx="6872725" cy="515827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467017" y="286743"/>
            <a:ext cx="82296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7200" b="1">
                <a:solidFill>
                  <a:srgbClr val="CC0000"/>
                </a:solidFill>
              </a:rPr>
              <a:t>Internet Explorer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Shape 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37" y="102993"/>
            <a:ext cx="4937513" cy="493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0" y="2292323"/>
            <a:ext cx="9144000" cy="51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BFBFBF"/>
              </a:buClr>
              <a:buSzPct val="25000"/>
              <a:buFont typeface="Arial Black"/>
              <a:buNone/>
            </a:pPr>
            <a:r>
              <a:rPr lang="en" sz="3000" b="0" i="0" u="none" strike="noStrike" cap="none">
                <a:solidFill>
                  <a:srgbClr val="F3F3F3"/>
                </a:solidFill>
              </a:rPr>
              <a:t>1969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/>
        </p:nvSpPr>
        <p:spPr>
          <a:xfrm>
            <a:off x="824900" y="2040881"/>
            <a:ext cx="7436400" cy="156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This is why we need 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 b="1">
                <a:solidFill>
                  <a:srgbClr val="FFFFFF"/>
                </a:solidFill>
              </a:rPr>
              <a:t>web standards</a:t>
            </a:r>
            <a:r>
              <a:rPr lang="en" sz="3600">
                <a:solidFill>
                  <a:srgbClr val="FFFFFF"/>
                </a:solidFill>
              </a:rPr>
              <a:t>, people.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296332" y="4639875"/>
            <a:ext cx="7387200" cy="27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 interconnectivity in 1969.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050" y="275099"/>
            <a:ext cx="7459900" cy="45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900" y="0"/>
            <a:ext cx="56173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296332" y="4639875"/>
            <a:ext cx="7387200" cy="27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Undersea internet cables (2013).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 descr="undersea_cable_ma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49" y="66975"/>
            <a:ext cx="8480900" cy="500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 descr="1901EasternTelegraph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731" y="0"/>
            <a:ext cx="635654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1139</Words>
  <Application>Microsoft Macintosh PowerPoint</Application>
  <PresentationFormat>On-screen Show (16:9)</PresentationFormat>
  <Paragraphs>219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Arial Black</vt:lpstr>
      <vt:lpstr>simple-dark-2</vt:lpstr>
      <vt:lpstr>How Does the  Web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Websites used to look like this</vt:lpstr>
      <vt:lpstr>Websites used to look like this</vt:lpstr>
      <vt:lpstr>PowerPoint Presentation</vt:lpstr>
      <vt:lpstr>PowerPoint Presentation</vt:lpstr>
      <vt:lpstr>PowerPoint Presentation</vt:lpstr>
      <vt:lpstr>PowerPoint Presentation</vt:lpstr>
      <vt:lpstr>The web is a bar.</vt:lpstr>
      <vt:lpstr>A website is a beer. You order a beer.</vt:lpstr>
      <vt:lpstr>The server brings your beer. You enjoy the contents.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(“the rules”)</vt:lpstr>
      <vt:lpstr>DNS (“the brand name”)</vt:lpstr>
      <vt:lpstr>URL  = web addresses for humans</vt:lpstr>
      <vt:lpstr>IP Address</vt:lpstr>
      <vt:lpstr>Wait, what is Apple's IP address?</vt:lpstr>
      <vt:lpstr>The Request / Response Cycle </vt:lpstr>
      <vt:lpstr>Humor me, but now let’s think of  a website as a hamburger.</vt:lpstr>
      <vt:lpstr>HTML is like the bun. It provides structure. It holds all the other pieces together.</vt:lpstr>
      <vt:lpstr>CSS (Cascading Style Sheets) is what makes a web page pretty, special and stylish.</vt:lpstr>
      <vt:lpstr>Javascript allows elements to be manipulated even once they've been served.  It's like you taking the tomato and moving it above the lettuce and then rotating the pickles.</vt:lpstr>
      <vt:lpstr>Different browsers are kind of like different chefs.</vt:lpstr>
      <vt:lpstr>Safari</vt:lpstr>
      <vt:lpstr>Firefox</vt:lpstr>
      <vt:lpstr>Chrome</vt:lpstr>
      <vt:lpstr>Internet Explorer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Does the  Web Work?</dc:title>
  <cp:lastModifiedBy>Erika Lee</cp:lastModifiedBy>
  <cp:revision>1</cp:revision>
  <dcterms:modified xsi:type="dcterms:W3CDTF">2017-01-09T19:31:07Z</dcterms:modified>
</cp:coreProperties>
</file>